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Livvic"/>
      <p:regular r:id="rId44"/>
      <p:bold r:id="rId45"/>
      <p:italic r:id="rId46"/>
      <p:boldItalic r:id="rId47"/>
    </p:embeddedFont>
    <p:embeddedFont>
      <p:font typeface="Catamaran Light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Livvic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Livvic-italic.fntdata"/><Relationship Id="rId45" Type="http://schemas.openxmlformats.org/officeDocument/2006/relationships/font" Target="fonts/Livvi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CatamaranLight-regular.fntdata"/><Relationship Id="rId47" Type="http://schemas.openxmlformats.org/officeDocument/2006/relationships/font" Target="fonts/Livvic-boldItalic.fntdata"/><Relationship Id="rId49" Type="http://schemas.openxmlformats.org/officeDocument/2006/relationships/font" Target="fonts/Catamaran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fd4ff308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fd4ff308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6999ab3db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6999ab3db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fd4ff3089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fd4ff3089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be add stock picture of light bulb Or something similar related to Insight so I the slide is not just plain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fd4ff3089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fd4ff3089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here. Let add stock picture related to recommendation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fd4ff3089_0_2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fd4ff3089_0_2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fd4ff3089_0_2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fd4ff3089_0_2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fd4ff3089_0_2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fd4ff3089_0_2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fd4ff3089_0_2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fd4ff3089_0_2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fd4ff3089_0_2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fd4ff3089_0_2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692c46685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692c46685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692c46685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692c46685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fd4ff308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fd4ff308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692c46685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692c46685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692c46685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692c46685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692c46685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692c46685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692c46685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692c46685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92c46685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692c46685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692c46685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692c46685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92c46685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692c46685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692c46685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692c46685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692c46685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692c46685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92c46685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92c46685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fd4ff308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fd4ff308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fd4ff3089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fd4ff3089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648a7672c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648a7672c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fd4ff308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fd4ff308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fd4ff3089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fd4ff3089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Suggestion: Remove ‘1’ associated to variable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all the variable in one column and add maybe 3 bar charts on the side( that will cover the descriptive part)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fd4ff3089_0_1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fd4ff3089_0_1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6999ab3d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6999ab3d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SIZES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14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4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14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4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4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4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4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8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8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8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20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20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20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20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20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2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2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2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3" name="Google Shape;113;p2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6" name="Google Shape;116;p2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7" name="Google Shape;117;p2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2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0" name="Google Shape;120;p2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2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2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3" name="Google Shape;133;p2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2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8" name="Google Shape;138;p2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1" name="Google Shape;141;p2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9" name="Google Shape;159;p3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2" name="Google Shape;162;p3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3" name="Google Shape;163;p3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3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5" name="Google Shape;165;p3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3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7" name="Google Shape;167;p3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8" name="Google Shape;168;p3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3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3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3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2" name="Google Shape;172;p3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3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8" name="Google Shape;178;p3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" name="Google Shape;179;p3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" name="Google Shape;180;p3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1" name="Google Shape;181;p3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4" name="Google Shape;184;p3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3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3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2" name="Google Shape;192;p3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5" name="Google Shape;195;p3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" name="Google Shape;197;p3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7" name="Google Shape;207;p4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8" name="Google Shape;208;p4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8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600" y="0"/>
            <a:ext cx="692940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2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2"/>
          <p:cNvSpPr txBox="1"/>
          <p:nvPr>
            <p:ph type="ctrTitle"/>
          </p:nvPr>
        </p:nvSpPr>
        <p:spPr>
          <a:xfrm>
            <a:off x="812075" y="926450"/>
            <a:ext cx="4592400" cy="22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58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Who are the best prospects for our term deposit marketing campaign?</a:t>
            </a:r>
            <a:endParaRPr sz="322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42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2"/>
          <p:cNvSpPr txBox="1"/>
          <p:nvPr/>
        </p:nvSpPr>
        <p:spPr>
          <a:xfrm>
            <a:off x="595025" y="3722175"/>
            <a:ext cx="3613500" cy="48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Vanessa Okosun and Flore Zadji </a:t>
            </a:r>
            <a:endParaRPr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MS in Business Analytics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/>
          <p:nvPr/>
        </p:nvSpPr>
        <p:spPr>
          <a:xfrm flipH="1">
            <a:off x="2542050" y="163950"/>
            <a:ext cx="4059900" cy="64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1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51"/>
          <p:cNvSpPr txBox="1"/>
          <p:nvPr>
            <p:ph type="ctrTitle"/>
          </p:nvPr>
        </p:nvSpPr>
        <p:spPr>
          <a:xfrm>
            <a:off x="2872650" y="-84450"/>
            <a:ext cx="41700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SELECTION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925" y="1272025"/>
            <a:ext cx="5589200" cy="31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7651">
            <a:off x="412749" y="1194313"/>
            <a:ext cx="1925527" cy="33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idx="4294967295" type="subTitle"/>
          </p:nvPr>
        </p:nvSpPr>
        <p:spPr>
          <a:xfrm flipH="1">
            <a:off x="2023175" y="995925"/>
            <a:ext cx="5823600" cy="4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Dominance of ‘no’ approved for term deposit created an imbalance in the dataset with bias towards ‘no’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College degree retirees and students tend to favor term deposit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Telephone outreach did not yield good result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Monday  and Friday were not good days to reach out to potential prospects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Campaign launch in 2nd and 3rd quarter have better return than other quarters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Campaign results decreased as the year ends out 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52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7015"/>
            <a:ext cx="1940300" cy="17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2"/>
          <p:cNvSpPr txBox="1"/>
          <p:nvPr/>
        </p:nvSpPr>
        <p:spPr>
          <a:xfrm>
            <a:off x="2597975" y="410925"/>
            <a:ext cx="467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INSIGHTS</a:t>
            </a:r>
            <a:endParaRPr b="1"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9" name="Google Shape;359;p52"/>
          <p:cNvSpPr/>
          <p:nvPr/>
        </p:nvSpPr>
        <p:spPr>
          <a:xfrm flipH="1" rot="-5400000">
            <a:off x="854550" y="-854550"/>
            <a:ext cx="891300" cy="26004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idx="4294967295" type="subTitle"/>
          </p:nvPr>
        </p:nvSpPr>
        <p:spPr>
          <a:xfrm flipH="1">
            <a:off x="1519125" y="788250"/>
            <a:ext cx="5823600" cy="4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Retirees and college students are more inclined for this type of product. The business may need other communication channel other than landline to reach out to those prospects.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For students social medias channel  or online campaign might be more effective in reaching out to that demography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For retirees Ads on Tv channels used by retirees, senior citizen clubs,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Timing of the campaign matters. Study shows that campaign launched between second and third quarter yield better return than other quarters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p53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3"/>
          <p:cNvSpPr txBox="1"/>
          <p:nvPr/>
        </p:nvSpPr>
        <p:spPr>
          <a:xfrm>
            <a:off x="2093925" y="203250"/>
            <a:ext cx="467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RECOMMENDATION</a:t>
            </a:r>
            <a:endParaRPr b="1"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7" name="Google Shape;3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19125" cy="15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4"/>
          <p:cNvSpPr/>
          <p:nvPr/>
        </p:nvSpPr>
        <p:spPr>
          <a:xfrm flipH="1" rot="-5400000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 txBox="1"/>
          <p:nvPr>
            <p:ph type="title"/>
          </p:nvPr>
        </p:nvSpPr>
        <p:spPr>
          <a:xfrm>
            <a:off x="3200250" y="1971350"/>
            <a:ext cx="35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 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" name="Google Shape;375;p54"/>
          <p:cNvSpPr/>
          <p:nvPr/>
        </p:nvSpPr>
        <p:spPr>
          <a:xfrm flipH="1" rot="-5400000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4"/>
          <p:cNvSpPr/>
          <p:nvPr/>
        </p:nvSpPr>
        <p:spPr>
          <a:xfrm flipH="1" rot="-5400000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/>
          <p:nvPr>
            <p:ph idx="4294967295" type="subTitle"/>
          </p:nvPr>
        </p:nvSpPr>
        <p:spPr>
          <a:xfrm>
            <a:off x="695700" y="4216600"/>
            <a:ext cx="3419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Most of the clients in this marketing campaign are between the ages mid 20s and early 60s.</a:t>
            </a:r>
            <a:endParaRPr sz="1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2" name="Google Shape;382;p55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</a:t>
            </a:r>
            <a:endParaRPr/>
          </a:p>
        </p:txBody>
      </p:sp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888" y="218075"/>
            <a:ext cx="6892220" cy="39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6"/>
          <p:cNvSpPr txBox="1"/>
          <p:nvPr>
            <p:ph idx="4294967295" type="subTitle"/>
          </p:nvPr>
        </p:nvSpPr>
        <p:spPr>
          <a:xfrm>
            <a:off x="424050" y="3733450"/>
            <a:ext cx="3419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 of the data of the clients, only 6.2K have a personal loan either though MercerBank or another insistution.</a:t>
            </a:r>
            <a:endParaRPr sz="1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p56"/>
          <p:cNvSpPr txBox="1"/>
          <p:nvPr>
            <p:ph type="ctrTitle"/>
          </p:nvPr>
        </p:nvSpPr>
        <p:spPr>
          <a:xfrm rot="5400000">
            <a:off x="6984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2</a:t>
            </a:r>
            <a:endParaRPr/>
          </a:p>
        </p:txBody>
      </p:sp>
      <p:pic>
        <p:nvPicPr>
          <p:cNvPr id="390" name="Google Shape;3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150" y="1054175"/>
            <a:ext cx="3931433" cy="22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>
            <p:ph idx="4294967295" type="subTitle"/>
          </p:nvPr>
        </p:nvSpPr>
        <p:spPr>
          <a:xfrm>
            <a:off x="4559300" y="3733450"/>
            <a:ext cx="3419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 of the data of the clients, only 21.6K have a housing loan either though MercerBank or another insistution.</a:t>
            </a:r>
            <a:endParaRPr sz="1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25" y="1045488"/>
            <a:ext cx="3998351" cy="225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idx="4294967295" type="subTitle"/>
          </p:nvPr>
        </p:nvSpPr>
        <p:spPr>
          <a:xfrm>
            <a:off x="695700" y="4216600"/>
            <a:ext cx="3419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 of the data of the clients, only 6.2K have a personal loan either though MercerBank or another insistution.</a:t>
            </a:r>
            <a:endParaRPr sz="1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8" name="Google Shape;398;p57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3</a:t>
            </a:r>
            <a:endParaRPr/>
          </a:p>
        </p:txBody>
      </p:sp>
      <p:pic>
        <p:nvPicPr>
          <p:cNvPr id="399" name="Google Shape;3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00" y="218075"/>
            <a:ext cx="6874804" cy="39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/>
          <p:nvPr>
            <p:ph idx="4294967295" type="subTitle"/>
          </p:nvPr>
        </p:nvSpPr>
        <p:spPr>
          <a:xfrm>
            <a:off x="695700" y="4216600"/>
            <a:ext cx="3419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 to campaign by year.</a:t>
            </a:r>
            <a:endParaRPr sz="1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58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4</a:t>
            </a:r>
            <a:endParaRPr/>
          </a:p>
        </p:txBody>
      </p:sp>
      <p:pic>
        <p:nvPicPr>
          <p:cNvPr id="406" name="Google Shape;4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00" y="218075"/>
            <a:ext cx="6843014" cy="39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007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38300"/>
            <a:ext cx="5818774" cy="24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9"/>
          <p:cNvSpPr txBox="1"/>
          <p:nvPr/>
        </p:nvSpPr>
        <p:spPr>
          <a:xfrm>
            <a:off x="792400" y="4308650"/>
            <a:ext cx="407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Correlation analysis that show degree of correlation between variables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4" name="Google Shape;414;p59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00925" cy="16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56600"/>
            <a:ext cx="6682751" cy="24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0"/>
          <p:cNvSpPr txBox="1"/>
          <p:nvPr/>
        </p:nvSpPr>
        <p:spPr>
          <a:xfrm>
            <a:off x="1936650" y="4605025"/>
            <a:ext cx="527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Reduce dimension of the dataset by removing insignificant variables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2" name="Google Shape;422;p60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idx="9" type="ctrTitle"/>
          </p:nvPr>
        </p:nvSpPr>
        <p:spPr>
          <a:xfrm rot="5400000">
            <a:off x="6141875" y="2177277"/>
            <a:ext cx="3975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rebuchet MS"/>
                <a:ea typeface="Trebuchet MS"/>
                <a:cs typeface="Trebuchet MS"/>
                <a:sym typeface="Trebuchet MS"/>
              </a:rPr>
              <a:t>TABLE OF CONTENTS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43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3"/>
          <p:cNvSpPr txBox="1"/>
          <p:nvPr>
            <p:ph idx="6" type="ctrTitle"/>
          </p:nvPr>
        </p:nvSpPr>
        <p:spPr>
          <a:xfrm>
            <a:off x="3446099" y="1155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PROJECT OVERVIEW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43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03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Google Shape;226;p43"/>
          <p:cNvSpPr txBox="1"/>
          <p:nvPr>
            <p:ph type="ctrTitle"/>
          </p:nvPr>
        </p:nvSpPr>
        <p:spPr>
          <a:xfrm>
            <a:off x="3425275" y="168125"/>
            <a:ext cx="34620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ABOUT MERCER BANK AND THE PRODUCT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43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43"/>
          <p:cNvSpPr txBox="1"/>
          <p:nvPr>
            <p:ph idx="3" type="ctrTitle"/>
          </p:nvPr>
        </p:nvSpPr>
        <p:spPr>
          <a:xfrm>
            <a:off x="3425264" y="7670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BUSINESS OBJECTIVE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" name="Google Shape;229;p43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43"/>
          <p:cNvSpPr txBox="1"/>
          <p:nvPr>
            <p:ph idx="13" type="ctrTitle"/>
          </p:nvPr>
        </p:nvSpPr>
        <p:spPr>
          <a:xfrm>
            <a:off x="3427999" y="15263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OUR APPROACH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43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04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43"/>
          <p:cNvSpPr txBox="1"/>
          <p:nvPr>
            <p:ph idx="16" type="ctrTitle"/>
          </p:nvPr>
        </p:nvSpPr>
        <p:spPr>
          <a:xfrm>
            <a:off x="3427999" y="19059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INAL VARIABLES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" name="Google Shape;233;p43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05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43"/>
          <p:cNvSpPr txBox="1"/>
          <p:nvPr>
            <p:ph idx="16" type="ctrTitle"/>
          </p:nvPr>
        </p:nvSpPr>
        <p:spPr>
          <a:xfrm>
            <a:off x="3446099" y="30933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INSIGHTS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43"/>
          <p:cNvSpPr txBox="1"/>
          <p:nvPr>
            <p:ph idx="16" type="ctrTitle"/>
          </p:nvPr>
        </p:nvSpPr>
        <p:spPr>
          <a:xfrm>
            <a:off x="3446099" y="34743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RECOMMENDATION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43"/>
          <p:cNvSpPr txBox="1"/>
          <p:nvPr>
            <p:ph idx="16" type="ctrTitle"/>
          </p:nvPr>
        </p:nvSpPr>
        <p:spPr>
          <a:xfrm>
            <a:off x="3446099" y="38553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APPENDIX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43"/>
          <p:cNvSpPr txBox="1"/>
          <p:nvPr>
            <p:ph idx="16" type="ctrTitle"/>
          </p:nvPr>
        </p:nvSpPr>
        <p:spPr>
          <a:xfrm>
            <a:off x="3446099" y="23313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MODEL PERFORMANCE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43"/>
          <p:cNvSpPr txBox="1"/>
          <p:nvPr>
            <p:ph idx="16" type="ctrTitle"/>
          </p:nvPr>
        </p:nvSpPr>
        <p:spPr>
          <a:xfrm>
            <a:off x="3446099" y="27123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MODEL SELECTION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96075" cy="2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31500"/>
            <a:ext cx="3767125" cy="221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675" y="2518700"/>
            <a:ext cx="3441625" cy="19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7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436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2"/>
          <p:cNvSpPr txBox="1"/>
          <p:nvPr/>
        </p:nvSpPr>
        <p:spPr>
          <a:xfrm>
            <a:off x="360825" y="3304000"/>
            <a:ext cx="443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Partition dataset into training and validation. 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Dominance of ‘no’ 89% compared to 11% of ‘yes’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7" name="Google Shape;437;p62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8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9127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3"/>
          <p:cNvSpPr txBox="1"/>
          <p:nvPr/>
        </p:nvSpPr>
        <p:spPr>
          <a:xfrm>
            <a:off x="198100" y="2674325"/>
            <a:ext cx="407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Created oversample dataset using ROSE library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4" name="Google Shape;444;p63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9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10</a:t>
            </a:r>
            <a:endParaRPr/>
          </a:p>
        </p:txBody>
      </p:sp>
      <p:pic>
        <p:nvPicPr>
          <p:cNvPr id="450" name="Google Shape;4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95646" cy="131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25" y="1497100"/>
            <a:ext cx="6022825" cy="31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4"/>
          <p:cNvSpPr txBox="1"/>
          <p:nvPr/>
        </p:nvSpPr>
        <p:spPr>
          <a:xfrm>
            <a:off x="1089550" y="4676550"/>
            <a:ext cx="407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Logistic regression results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11</a:t>
            </a:r>
            <a:endParaRPr/>
          </a:p>
        </p:txBody>
      </p:sp>
      <p:pic>
        <p:nvPicPr>
          <p:cNvPr id="458" name="Google Shape;4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00" y="810400"/>
            <a:ext cx="66103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5"/>
          <p:cNvSpPr txBox="1"/>
          <p:nvPr/>
        </p:nvSpPr>
        <p:spPr>
          <a:xfrm>
            <a:off x="2534400" y="3914575"/>
            <a:ext cx="407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Logistic regression results 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6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12</a:t>
            </a:r>
            <a:endParaRPr/>
          </a:p>
        </p:txBody>
      </p:sp>
      <p:pic>
        <p:nvPicPr>
          <p:cNvPr id="465" name="Google Shape;4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914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3900"/>
            <a:ext cx="7795645" cy="380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6"/>
          <p:cNvSpPr txBox="1"/>
          <p:nvPr/>
        </p:nvSpPr>
        <p:spPr>
          <a:xfrm>
            <a:off x="1542350" y="4570425"/>
            <a:ext cx="471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Logistic regression confusion matrix for balance dataset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7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13</a:t>
            </a:r>
            <a:endParaRPr/>
          </a:p>
        </p:txBody>
      </p:sp>
      <p:pic>
        <p:nvPicPr>
          <p:cNvPr id="473" name="Google Shape;4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103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8250"/>
            <a:ext cx="7223124" cy="33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7"/>
          <p:cNvSpPr txBox="1"/>
          <p:nvPr/>
        </p:nvSpPr>
        <p:spPr>
          <a:xfrm>
            <a:off x="728725" y="4570425"/>
            <a:ext cx="407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Naive Bayes confusion matrix with balance dataset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14</a:t>
            </a:r>
            <a:endParaRPr/>
          </a:p>
        </p:txBody>
      </p:sp>
      <p:pic>
        <p:nvPicPr>
          <p:cNvPr id="481" name="Google Shape;4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009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6825"/>
            <a:ext cx="6390928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15</a:t>
            </a:r>
            <a:endParaRPr/>
          </a:p>
        </p:txBody>
      </p:sp>
      <p:pic>
        <p:nvPicPr>
          <p:cNvPr id="488" name="Google Shape;4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771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3975"/>
            <a:ext cx="7795645" cy="247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16</a:t>
            </a:r>
            <a:endParaRPr/>
          </a:p>
        </p:txBody>
      </p:sp>
      <p:pic>
        <p:nvPicPr>
          <p:cNvPr id="495" name="Google Shape;4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008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0625"/>
            <a:ext cx="7149144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4"/>
          <p:cNvPicPr preferRelativeResize="0"/>
          <p:nvPr/>
        </p:nvPicPr>
        <p:blipFill rotWithShape="1">
          <a:blip r:embed="rId3">
            <a:alphaModFix/>
          </a:blip>
          <a:srcRect b="0" l="62668" r="0" t="0"/>
          <a:stretch/>
        </p:blipFill>
        <p:spPr>
          <a:xfrm>
            <a:off x="5381625" y="0"/>
            <a:ext cx="3762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4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4"/>
          <p:cNvSpPr txBox="1"/>
          <p:nvPr>
            <p:ph idx="1" type="subTitle"/>
          </p:nvPr>
        </p:nvSpPr>
        <p:spPr>
          <a:xfrm flipH="1">
            <a:off x="506325" y="1397125"/>
            <a:ext cx="4169100" cy="3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1852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2574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MercerBank offers many services such as personalized financial services tailored to your needs.</a:t>
            </a:r>
            <a:endParaRPr sz="2574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85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2574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You can get concierge-like service and assistance in a wide array of financial matters ranging from deposit accounts, wire transfers and currency exchanges to investments, wealth planning and elder care.</a:t>
            </a:r>
            <a:endParaRPr sz="2574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85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2574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Also known as a fixed-term investment. It is the depositing of money into an account at a financial institution that offers a guaranteed return.</a:t>
            </a:r>
            <a:endParaRPr sz="2574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4"/>
          <p:cNvSpPr txBox="1"/>
          <p:nvPr>
            <p:ph type="title"/>
          </p:nvPr>
        </p:nvSpPr>
        <p:spPr>
          <a:xfrm>
            <a:off x="506325" y="500425"/>
            <a:ext cx="5188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MERCERBANK &amp; IT’S PRODUCTS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Google Shape;247;p44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idx="4294967295" type="subTitle"/>
          </p:nvPr>
        </p:nvSpPr>
        <p:spPr>
          <a:xfrm flipH="1">
            <a:off x="2174825" y="1242725"/>
            <a:ext cx="6620700" cy="3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The bank has a product that is underperforming and not bringing in enough revenue.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 u="sng">
                <a:latin typeface="Trebuchet MS"/>
                <a:ea typeface="Trebuchet MS"/>
                <a:cs typeface="Trebuchet MS"/>
                <a:sym typeface="Trebuchet MS"/>
              </a:rPr>
              <a:t>Objective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To find the best candidate/prospect for the term deposit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What is the best channel to reach out to the prospects?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Is phone marketing the best channel for this marketing campaign?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45"/>
          <p:cNvSpPr/>
          <p:nvPr/>
        </p:nvSpPr>
        <p:spPr>
          <a:xfrm flipH="1" rot="-5400000">
            <a:off x="-1586500" y="1586550"/>
            <a:ext cx="5140800" cy="19677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5"/>
          <p:cNvSpPr txBox="1"/>
          <p:nvPr/>
        </p:nvSpPr>
        <p:spPr>
          <a:xfrm>
            <a:off x="3148175" y="516975"/>
            <a:ext cx="467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 &amp; </a:t>
            </a:r>
            <a:r>
              <a:rPr b="1" lang="en" sz="2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OBJECTIVE</a:t>
            </a:r>
            <a:endParaRPr b="1"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APPROACH</a:t>
            </a:r>
            <a:endParaRPr b="1"/>
          </a:p>
        </p:txBody>
      </p:sp>
      <p:sp>
        <p:nvSpPr>
          <p:cNvPr id="265" name="Google Shape;265;p47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7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7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rgbClr val="556D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7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7"/>
          <p:cNvSpPr txBox="1"/>
          <p:nvPr>
            <p:ph idx="2" type="ctrTitle"/>
          </p:nvPr>
        </p:nvSpPr>
        <p:spPr>
          <a:xfrm>
            <a:off x="4062275" y="803850"/>
            <a:ext cx="26979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Select type of model to be used based defined objective</a:t>
            </a:r>
            <a:endParaRPr/>
          </a:p>
        </p:txBody>
      </p:sp>
      <p:sp>
        <p:nvSpPr>
          <p:cNvPr id="270" name="Google Shape;270;p47"/>
          <p:cNvSpPr txBox="1"/>
          <p:nvPr>
            <p:ph idx="4" type="ctrTitle"/>
          </p:nvPr>
        </p:nvSpPr>
        <p:spPr>
          <a:xfrm>
            <a:off x="368100" y="3124050"/>
            <a:ext cx="2871300" cy="15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Create an oversample data to counter bias towards ‘no’ in our dataset and run each model with both imbalance and balance dataset</a:t>
            </a:r>
            <a:endParaRPr/>
          </a:p>
        </p:txBody>
      </p:sp>
      <p:sp>
        <p:nvSpPr>
          <p:cNvPr id="271" name="Google Shape;271;p47"/>
          <p:cNvSpPr txBox="1"/>
          <p:nvPr>
            <p:ph type="ctrTitle"/>
          </p:nvPr>
        </p:nvSpPr>
        <p:spPr>
          <a:xfrm>
            <a:off x="368100" y="628750"/>
            <a:ext cx="2871300" cy="15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Analyzed dataset to select only variables that are important to our analysis and to detect anomalies in the variables.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47"/>
          <p:cNvSpPr txBox="1"/>
          <p:nvPr>
            <p:ph idx="7" type="ctrTitle"/>
          </p:nvPr>
        </p:nvSpPr>
        <p:spPr>
          <a:xfrm>
            <a:off x="4118225" y="3147589"/>
            <a:ext cx="2586000" cy="14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Compare the performance of each model and Select the model that helps answer our objective.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/>
          <p:nvPr/>
        </p:nvSpPr>
        <p:spPr>
          <a:xfrm>
            <a:off x="5885400" y="0"/>
            <a:ext cx="1329600" cy="51807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8"/>
          <p:cNvSpPr/>
          <p:nvPr/>
        </p:nvSpPr>
        <p:spPr>
          <a:xfrm>
            <a:off x="4873338" y="362338"/>
            <a:ext cx="22713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8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8"/>
          <p:cNvSpPr/>
          <p:nvPr/>
        </p:nvSpPr>
        <p:spPr>
          <a:xfrm>
            <a:off x="649550" y="365725"/>
            <a:ext cx="22713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8"/>
          <p:cNvSpPr txBox="1"/>
          <p:nvPr>
            <p:ph type="ctrTitle"/>
          </p:nvPr>
        </p:nvSpPr>
        <p:spPr>
          <a:xfrm rot="5400000">
            <a:off x="6664350" y="1660776"/>
            <a:ext cx="29421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FINAL VARIABLES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48"/>
          <p:cNvSpPr txBox="1"/>
          <p:nvPr>
            <p:ph idx="4" type="ctrTitle"/>
          </p:nvPr>
        </p:nvSpPr>
        <p:spPr>
          <a:xfrm>
            <a:off x="4645527" y="462225"/>
            <a:ext cx="1612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POUTCOME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48"/>
          <p:cNvSpPr txBox="1"/>
          <p:nvPr>
            <p:ph idx="2" type="ctrTitle"/>
          </p:nvPr>
        </p:nvSpPr>
        <p:spPr>
          <a:xfrm>
            <a:off x="1138314" y="451575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48"/>
          <p:cNvSpPr/>
          <p:nvPr/>
        </p:nvSpPr>
        <p:spPr>
          <a:xfrm>
            <a:off x="649550" y="1031475"/>
            <a:ext cx="22713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8"/>
          <p:cNvSpPr txBox="1"/>
          <p:nvPr>
            <p:ph idx="2" type="ctrTitle"/>
          </p:nvPr>
        </p:nvSpPr>
        <p:spPr>
          <a:xfrm>
            <a:off x="1138314" y="1111588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DEFAULT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48"/>
          <p:cNvSpPr/>
          <p:nvPr/>
        </p:nvSpPr>
        <p:spPr>
          <a:xfrm>
            <a:off x="4874125" y="973688"/>
            <a:ext cx="22713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8"/>
          <p:cNvSpPr txBox="1"/>
          <p:nvPr>
            <p:ph idx="4" type="ctrTitle"/>
          </p:nvPr>
        </p:nvSpPr>
        <p:spPr>
          <a:xfrm>
            <a:off x="4493128" y="1096450"/>
            <a:ext cx="9567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JOB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48"/>
          <p:cNvSpPr/>
          <p:nvPr/>
        </p:nvSpPr>
        <p:spPr>
          <a:xfrm>
            <a:off x="4873338" y="1578263"/>
            <a:ext cx="22713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 txBox="1"/>
          <p:nvPr>
            <p:ph idx="4" type="ctrTitle"/>
          </p:nvPr>
        </p:nvSpPr>
        <p:spPr>
          <a:xfrm>
            <a:off x="4509812" y="1677750"/>
            <a:ext cx="14865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MARTIAL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647975" y="1690575"/>
            <a:ext cx="22713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8"/>
          <p:cNvSpPr txBox="1"/>
          <p:nvPr>
            <p:ph idx="2" type="ctrTitle"/>
          </p:nvPr>
        </p:nvSpPr>
        <p:spPr>
          <a:xfrm>
            <a:off x="1138314" y="177160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48"/>
          <p:cNvSpPr/>
          <p:nvPr/>
        </p:nvSpPr>
        <p:spPr>
          <a:xfrm>
            <a:off x="647988" y="2343025"/>
            <a:ext cx="22713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8"/>
          <p:cNvSpPr txBox="1"/>
          <p:nvPr>
            <p:ph idx="2" type="ctrTitle"/>
          </p:nvPr>
        </p:nvSpPr>
        <p:spPr>
          <a:xfrm>
            <a:off x="1138326" y="242586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DAY_OF_WEEK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4873338" y="2182850"/>
            <a:ext cx="22713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8"/>
          <p:cNvSpPr txBox="1"/>
          <p:nvPr>
            <p:ph idx="4" type="ctrTitle"/>
          </p:nvPr>
        </p:nvSpPr>
        <p:spPr>
          <a:xfrm>
            <a:off x="3058255" y="224515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LOAN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48"/>
          <p:cNvSpPr/>
          <p:nvPr/>
        </p:nvSpPr>
        <p:spPr>
          <a:xfrm>
            <a:off x="4873338" y="2832825"/>
            <a:ext cx="22713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8"/>
          <p:cNvSpPr txBox="1"/>
          <p:nvPr>
            <p:ph idx="4" type="ctrTitle"/>
          </p:nvPr>
        </p:nvSpPr>
        <p:spPr>
          <a:xfrm>
            <a:off x="3439255" y="2895125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HOUSING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48"/>
          <p:cNvSpPr/>
          <p:nvPr/>
        </p:nvSpPr>
        <p:spPr>
          <a:xfrm>
            <a:off x="649538" y="2999738"/>
            <a:ext cx="22713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8"/>
          <p:cNvSpPr txBox="1"/>
          <p:nvPr>
            <p:ph idx="2" type="ctrTitle"/>
          </p:nvPr>
        </p:nvSpPr>
        <p:spPr>
          <a:xfrm>
            <a:off x="1139876" y="3082575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EDUCATION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48"/>
          <p:cNvSpPr/>
          <p:nvPr/>
        </p:nvSpPr>
        <p:spPr>
          <a:xfrm>
            <a:off x="4873338" y="3482800"/>
            <a:ext cx="2271300" cy="46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8"/>
          <p:cNvSpPr txBox="1"/>
          <p:nvPr>
            <p:ph idx="4" type="ctrTitle"/>
          </p:nvPr>
        </p:nvSpPr>
        <p:spPr>
          <a:xfrm>
            <a:off x="4509802" y="3604400"/>
            <a:ext cx="13794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MONTH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/>
          <p:nvPr/>
        </p:nvSpPr>
        <p:spPr>
          <a:xfrm flipH="1">
            <a:off x="2542175" y="114800"/>
            <a:ext cx="4442400" cy="4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>
            <p:ph type="ctrTitle"/>
          </p:nvPr>
        </p:nvSpPr>
        <p:spPr>
          <a:xfrm>
            <a:off x="3016150" y="-298050"/>
            <a:ext cx="41700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PERFORMANCE</a:t>
            </a:r>
            <a:endParaRPr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8" name="Google Shape;308;p49"/>
          <p:cNvPicPr preferRelativeResize="0"/>
          <p:nvPr/>
        </p:nvPicPr>
        <p:blipFill rotWithShape="1">
          <a:blip r:embed="rId3">
            <a:alphaModFix/>
          </a:blip>
          <a:srcRect b="0" l="0" r="4461" t="0"/>
          <a:stretch/>
        </p:blipFill>
        <p:spPr>
          <a:xfrm>
            <a:off x="2027550" y="730325"/>
            <a:ext cx="2759049" cy="14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 rotWithShape="1">
          <a:blip r:embed="rId4">
            <a:alphaModFix/>
          </a:blip>
          <a:srcRect b="0" l="5085" r="5067" t="9395"/>
          <a:stretch/>
        </p:blipFill>
        <p:spPr>
          <a:xfrm>
            <a:off x="2167575" y="2432788"/>
            <a:ext cx="2479000" cy="12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 rotWithShape="1">
          <a:blip r:embed="rId5">
            <a:alphaModFix/>
          </a:blip>
          <a:srcRect b="5301" l="0" r="0" t="5292"/>
          <a:stretch/>
        </p:blipFill>
        <p:spPr>
          <a:xfrm>
            <a:off x="2167575" y="3721225"/>
            <a:ext cx="2479000" cy="13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1975" y="903775"/>
            <a:ext cx="3261350" cy="13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 rotWithShape="1">
          <a:blip r:embed="rId7">
            <a:alphaModFix/>
          </a:blip>
          <a:srcRect b="0" l="0" r="11894" t="0"/>
          <a:stretch/>
        </p:blipFill>
        <p:spPr>
          <a:xfrm>
            <a:off x="5978137" y="2408500"/>
            <a:ext cx="2184175" cy="11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 rotWithShape="1">
          <a:blip r:embed="rId8">
            <a:alphaModFix/>
          </a:blip>
          <a:srcRect b="0" l="0" r="16922" t="0"/>
          <a:stretch/>
        </p:blipFill>
        <p:spPr>
          <a:xfrm>
            <a:off x="5830713" y="3899813"/>
            <a:ext cx="2478999" cy="11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9"/>
          <p:cNvSpPr txBox="1"/>
          <p:nvPr>
            <p:ph idx="4294967295" type="ctrTitle"/>
          </p:nvPr>
        </p:nvSpPr>
        <p:spPr>
          <a:xfrm>
            <a:off x="254702" y="1430800"/>
            <a:ext cx="1334700" cy="384900"/>
          </a:xfrm>
          <a:prstGeom prst="rect">
            <a:avLst/>
          </a:prstGeom>
          <a:solidFill>
            <a:srgbClr val="556D9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1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49"/>
          <p:cNvSpPr txBox="1"/>
          <p:nvPr>
            <p:ph idx="4294967295" type="ctrTitle"/>
          </p:nvPr>
        </p:nvSpPr>
        <p:spPr>
          <a:xfrm>
            <a:off x="1207370" y="2810475"/>
            <a:ext cx="1436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2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49"/>
          <p:cNvSpPr/>
          <p:nvPr/>
        </p:nvSpPr>
        <p:spPr>
          <a:xfrm flipH="1">
            <a:off x="107875" y="176550"/>
            <a:ext cx="1713300" cy="51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9"/>
          <p:cNvSpPr txBox="1"/>
          <p:nvPr>
            <p:ph idx="4294967295" type="ctrTitle"/>
          </p:nvPr>
        </p:nvSpPr>
        <p:spPr>
          <a:xfrm>
            <a:off x="107864" y="163950"/>
            <a:ext cx="2619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Respondent No: 89%</a:t>
            </a:r>
            <a:endParaRPr b="0"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Respondent Yes: 11%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8" name="Google Shape;318;p49"/>
          <p:cNvSpPr txBox="1"/>
          <p:nvPr>
            <p:ph idx="4294967295" type="ctrTitle"/>
          </p:nvPr>
        </p:nvSpPr>
        <p:spPr>
          <a:xfrm>
            <a:off x="254702" y="2742188"/>
            <a:ext cx="1334700" cy="384900"/>
          </a:xfrm>
          <a:prstGeom prst="rect">
            <a:avLst/>
          </a:prstGeom>
          <a:solidFill>
            <a:srgbClr val="556D9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2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49"/>
          <p:cNvSpPr txBox="1"/>
          <p:nvPr>
            <p:ph idx="4294967295" type="ctrTitle"/>
          </p:nvPr>
        </p:nvSpPr>
        <p:spPr>
          <a:xfrm>
            <a:off x="254702" y="4053588"/>
            <a:ext cx="1334700" cy="384900"/>
          </a:xfrm>
          <a:prstGeom prst="rect">
            <a:avLst/>
          </a:prstGeom>
          <a:solidFill>
            <a:srgbClr val="556D9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3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0" name="Google Shape;320;p49"/>
          <p:cNvCxnSpPr/>
          <p:nvPr/>
        </p:nvCxnSpPr>
        <p:spPr>
          <a:xfrm>
            <a:off x="22950" y="2273250"/>
            <a:ext cx="91044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49"/>
          <p:cNvCxnSpPr/>
          <p:nvPr/>
        </p:nvCxnSpPr>
        <p:spPr>
          <a:xfrm>
            <a:off x="22950" y="3674263"/>
            <a:ext cx="91044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7" name="Google Shape;327;p50"/>
          <p:cNvSpPr/>
          <p:nvPr/>
        </p:nvSpPr>
        <p:spPr>
          <a:xfrm flipH="1">
            <a:off x="384475" y="287525"/>
            <a:ext cx="1713300" cy="51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0"/>
          <p:cNvSpPr txBox="1"/>
          <p:nvPr>
            <p:ph idx="4294967295" type="ctrTitle"/>
          </p:nvPr>
        </p:nvSpPr>
        <p:spPr>
          <a:xfrm>
            <a:off x="384464" y="243075"/>
            <a:ext cx="2619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Respondent No: 51%</a:t>
            </a:r>
            <a:endParaRPr b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Respondent Yes: 49%</a:t>
            </a:r>
            <a:endParaRPr b="0"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200" y="3861750"/>
            <a:ext cx="2587125" cy="9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238" y="1261325"/>
            <a:ext cx="2543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249" y="2485589"/>
            <a:ext cx="2701025" cy="96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6072" y="938377"/>
            <a:ext cx="3251000" cy="121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6075" y="2389429"/>
            <a:ext cx="3102850" cy="116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0943" y="3806325"/>
            <a:ext cx="3153120" cy="1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/>
          <p:nvPr/>
        </p:nvSpPr>
        <p:spPr>
          <a:xfrm flipH="1">
            <a:off x="2542175" y="114800"/>
            <a:ext cx="4442400" cy="4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0"/>
          <p:cNvSpPr txBox="1"/>
          <p:nvPr>
            <p:ph type="ctrTitle"/>
          </p:nvPr>
        </p:nvSpPr>
        <p:spPr>
          <a:xfrm>
            <a:off x="3016150" y="-298050"/>
            <a:ext cx="41700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PERFORMANCE</a:t>
            </a:r>
            <a:endParaRPr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50"/>
          <p:cNvSpPr txBox="1"/>
          <p:nvPr>
            <p:ph idx="4294967295" type="ctrTitle"/>
          </p:nvPr>
        </p:nvSpPr>
        <p:spPr>
          <a:xfrm>
            <a:off x="407102" y="1430825"/>
            <a:ext cx="1334700" cy="384900"/>
          </a:xfrm>
          <a:prstGeom prst="rect">
            <a:avLst/>
          </a:prstGeom>
          <a:solidFill>
            <a:srgbClr val="556D9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1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p50"/>
          <p:cNvSpPr txBox="1"/>
          <p:nvPr>
            <p:ph idx="4294967295" type="ctrTitle"/>
          </p:nvPr>
        </p:nvSpPr>
        <p:spPr>
          <a:xfrm>
            <a:off x="407102" y="2618563"/>
            <a:ext cx="1334700" cy="384900"/>
          </a:xfrm>
          <a:prstGeom prst="rect">
            <a:avLst/>
          </a:prstGeom>
          <a:solidFill>
            <a:srgbClr val="556D9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2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50"/>
          <p:cNvSpPr txBox="1"/>
          <p:nvPr>
            <p:ph idx="4294967295" type="ctrTitle"/>
          </p:nvPr>
        </p:nvSpPr>
        <p:spPr>
          <a:xfrm>
            <a:off x="407102" y="3806325"/>
            <a:ext cx="1334700" cy="384900"/>
          </a:xfrm>
          <a:prstGeom prst="rect">
            <a:avLst/>
          </a:prstGeom>
          <a:solidFill>
            <a:srgbClr val="556D9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3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40" name="Google Shape;340;p50"/>
          <p:cNvCxnSpPr/>
          <p:nvPr/>
        </p:nvCxnSpPr>
        <p:spPr>
          <a:xfrm>
            <a:off x="22950" y="2273250"/>
            <a:ext cx="91044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50"/>
          <p:cNvCxnSpPr/>
          <p:nvPr/>
        </p:nvCxnSpPr>
        <p:spPr>
          <a:xfrm>
            <a:off x="0" y="3673138"/>
            <a:ext cx="91044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